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4" r:id="rId3"/>
    <p:sldMasterId id="2147483666" r:id="rId4"/>
    <p:sldMasterId id="2147483668" r:id="rId5"/>
    <p:sldMasterId id="2147483670" r:id="rId6"/>
    <p:sldMasterId id="2147483672" r:id="rId7"/>
  </p:sldMasterIdLst>
  <p:notesMasterIdLst>
    <p:notesMasterId r:id="rId17"/>
  </p:notesMasterIdLst>
  <p:sldIdLst>
    <p:sldId id="257" r:id="rId8"/>
    <p:sldId id="264" r:id="rId9"/>
    <p:sldId id="258" r:id="rId10"/>
    <p:sldId id="261" r:id="rId11"/>
    <p:sldId id="260" r:id="rId12"/>
    <p:sldId id="259" r:id="rId13"/>
    <p:sldId id="262" r:id="rId14"/>
    <p:sldId id="265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78555" autoAdjust="0"/>
  </p:normalViewPr>
  <p:slideViewPr>
    <p:cSldViewPr>
      <p:cViewPr varScale="1">
        <p:scale>
          <a:sx n="92" d="100"/>
          <a:sy n="92" d="100"/>
        </p:scale>
        <p:origin x="-218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0FDCB-72C3-4266-A6EA-1265FF52D53C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14485-0424-4F39-BCFE-5CD702CC6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372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 txBox="1">
            <a:spLocks noGrp="1"/>
          </p:cNvSpPr>
          <p:nvPr>
            <p:ph type="body" idx="1"/>
          </p:nvPr>
        </p:nvSpPr>
        <p:spPr>
          <a:xfrm>
            <a:off x="685804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446" name="Shape 4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hape 459"/>
          <p:cNvSpPr txBox="1">
            <a:spLocks noGrp="1"/>
          </p:cNvSpPr>
          <p:nvPr>
            <p:ph type="body" idx="1"/>
          </p:nvPr>
        </p:nvSpPr>
        <p:spPr>
          <a:xfrm>
            <a:off x="685804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" sz="11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http://www.sos.state.oh.us/sos/upload/publications/election/Issues_09.pdf</a:t>
            </a:r>
          </a:p>
          <a:p>
            <a:pPr>
              <a:spcBef>
                <a:spcPts val="0"/>
              </a:spcBef>
              <a:buNone/>
            </a:pPr>
            <a:endParaRPr lang="en-US" sz="1100" b="0" i="0" u="none" strike="noStrike" cap="none" baseline="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buNone/>
            </a:pPr>
            <a:r>
              <a:rPr lang="en-US" sz="11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$       179,870,019.25 </a:t>
            </a:r>
          </a:p>
          <a:p>
            <a:pPr>
              <a:spcBef>
                <a:spcPts val="0"/>
              </a:spcBef>
              <a:buNone/>
            </a:pPr>
            <a:r>
              <a:rPr lang="en-US" sz="1100" b="0" i="0" u="none" strike="noStrike" cap="none" baseline="0" dirty="0" smtClean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833625888.25</a:t>
            </a:r>
          </a:p>
          <a:p>
            <a:pPr>
              <a:spcBef>
                <a:spcPts val="0"/>
              </a:spcBef>
              <a:buNone/>
            </a:pPr>
            <a:endParaRPr sz="11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Shape 4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4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"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http://www.dispatch.com/content/stories/local/2014/09/01/promises-dont-pan-out.html</a:t>
            </a:r>
          </a:p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"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2014 Ohio Casino Control Commission Report</a:t>
            </a:r>
          </a:p>
        </p:txBody>
      </p:sp>
      <p:sp>
        <p:nvSpPr>
          <p:cNvPr id="484" name="Shape 4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795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Newton's Law of Universal Gravitation: two bodies in the universe attract each other in</a:t>
            </a:r>
          </a:p>
          <a:p>
            <a:pPr marL="10795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proportion to the product of their masses and inversely as the square distance between them.</a:t>
            </a:r>
          </a:p>
          <a:p>
            <a:pPr marL="10795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Thus, expected interaction between gaming venue </a:t>
            </a:r>
            <a:r>
              <a:rPr lang="en-US" dirty="0" err="1" smtClean="0">
                <a:solidFill>
                  <a:schemeClr val="bg1"/>
                </a:solidFill>
              </a:rPr>
              <a:t>i</a:t>
            </a:r>
            <a:r>
              <a:rPr lang="en-US" dirty="0" smtClean="0">
                <a:solidFill>
                  <a:schemeClr val="bg1"/>
                </a:solidFill>
              </a:rPr>
              <a:t> and market area j is shown as:</a:t>
            </a:r>
          </a:p>
          <a:p>
            <a:pPr marL="10795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where Pi = the gaming positions in gaming venue </a:t>
            </a:r>
            <a:r>
              <a:rPr lang="en-US" dirty="0" err="1" smtClean="0">
                <a:solidFill>
                  <a:schemeClr val="bg1"/>
                </a:solidFill>
              </a:rPr>
              <a:t>i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Pj</a:t>
            </a:r>
            <a:r>
              <a:rPr lang="en-US" dirty="0" smtClean="0">
                <a:solidFill>
                  <a:schemeClr val="bg1"/>
                </a:solidFill>
              </a:rPr>
              <a:t> = the population in market area j, </a:t>
            </a:r>
            <a:r>
              <a:rPr lang="en-US" dirty="0" err="1" smtClean="0">
                <a:solidFill>
                  <a:schemeClr val="bg1"/>
                </a:solidFill>
              </a:rPr>
              <a:t>dij</a:t>
            </a:r>
            <a:r>
              <a:rPr lang="en-US" dirty="0" smtClean="0">
                <a:solidFill>
                  <a:schemeClr val="bg1"/>
                </a:solidFill>
              </a:rPr>
              <a:t> = the</a:t>
            </a:r>
          </a:p>
          <a:p>
            <a:pPr marL="10795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distance between them, and k = an attraction factor relating to the quality and amenities to be</a:t>
            </a:r>
          </a:p>
          <a:p>
            <a:pPr marL="10795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found at each gaming venue in comparison to the competing set of venues. When this</a:t>
            </a:r>
          </a:p>
          <a:p>
            <a:pPr marL="10795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formulation is applied to each gaming venue gaming trips generated from any given zip code are</a:t>
            </a:r>
          </a:p>
          <a:p>
            <a:pPr marL="10795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then distributed among all the competing venues.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077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504"/>
          <p:cNvSpPr txBox="1">
            <a:spLocks noGrp="1"/>
          </p:cNvSpPr>
          <p:nvPr>
            <p:ph type="body" idx="1"/>
          </p:nvPr>
        </p:nvSpPr>
        <p:spPr>
          <a:xfrm>
            <a:off x="685804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505" name="Shape 5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97" name="Shape 497"/>
          <p:cNvSpPr txBox="1">
            <a:spLocks noGrp="1"/>
          </p:cNvSpPr>
          <p:nvPr>
            <p:ph type="body" idx="1"/>
          </p:nvPr>
        </p:nvSpPr>
        <p:spPr>
          <a:xfrm>
            <a:off x="685804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r>
              <a:rPr lang="en" sz="1800" b="0" i="0" u="none" strike="noStrike" cap="none" baseline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2012-http://casinocontrol.ohio.gov/Portals/0/2012%20Ohio%20Casino%20Revenue%20Report.pdf</a:t>
            </a:r>
          </a:p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r>
              <a:rPr lang="en" sz="1800" b="0" i="0" u="none" strike="noStrike" cap="none" baseline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2013-http://casinocontrol.ohio.gov/Portals/0/December%202013%20Casino%20Revenue%20Report.pdf</a:t>
            </a:r>
          </a:p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r>
              <a:rPr lang="en" sz="1800" b="0" i="0" u="none" strike="noStrike" cap="none" baseline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2014-http://casinocontrol.ohio.gov/Portals/0/Revenue%20Reports/2014/December%202014%20Casino%20Revenue%20Report.pdf</a:t>
            </a:r>
          </a:p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r>
              <a:rPr lang="en" sz="1800" b="0" i="0" u="none" strike="noStrike" cap="none" baseline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 have the OBM report on </a:t>
            </a:r>
            <a:r>
              <a:rPr lang="en" sz="1800" b="0" i="0" u="none" strike="noStrike" cap="none" baseline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</a:t>
            </a:r>
          </a:p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endParaRPr lang="en" sz="1800" b="0" i="0" u="none" strike="noStrike" cap="none" baseline="0" dirty="0" smtClea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778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Garamond"/>
              <a:buNone/>
            </a:pPr>
            <a:r>
              <a:rPr lang="en" sz="1800" b="0" i="0" u="none" strike="noStrike" cap="none" baseline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# Due to incomplete year, not included for yearly average</a:t>
            </a:r>
          </a:p>
          <a:p>
            <a:pPr marL="342900" marR="0" lvl="0" indent="-1778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Garamond"/>
              <a:buNone/>
            </a:pPr>
            <a:r>
              <a:rPr lang="en" sz="1800" b="0" i="0" u="none" strike="noStrike" cap="none" baseline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* Does not include Jan or Feb for Horseshoe in Cincinnati</a:t>
            </a:r>
          </a:p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endParaRPr lang="en" sz="1800" b="0" i="0" u="none" strike="noStrike" cap="none" baseline="0" dirty="0" smtClea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endParaRPr lang="en" sz="1800" b="0" i="0" u="none" strike="noStrike" cap="none" baseline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Shape 498"/>
          <p:cNvSpPr txBox="1"/>
          <p:nvPr/>
        </p:nvSpPr>
        <p:spPr>
          <a:xfrm>
            <a:off x="3884613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algn="r"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 sz="1200" kern="0">
                <a:solidFill>
                  <a:srgbClr val="000000"/>
                </a:solidFill>
                <a:ea typeface="Calibri"/>
                <a:cs typeface="Calibri"/>
                <a:sym typeface="Calibri"/>
                <a:rtl val="0"/>
              </a:rPr>
              <a:pPr algn="r">
                <a:buClr>
                  <a:srgbClr val="000000"/>
                </a:buClr>
                <a:buSzPct val="25000"/>
                <a:buFont typeface="Calibri"/>
                <a:buNone/>
              </a:pPr>
              <a:t>6</a:t>
            </a:fld>
            <a:endParaRPr lang="en" sz="1200" kern="0">
              <a:solidFill>
                <a:srgbClr val="000000"/>
              </a:solidFill>
              <a:ea typeface="Calibri"/>
              <a:cs typeface="Calibri"/>
              <a:sym typeface="Calibri"/>
              <a:rtl val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hape 5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27" name="Shape 527"/>
          <p:cNvSpPr txBox="1">
            <a:spLocks noGrp="1"/>
          </p:cNvSpPr>
          <p:nvPr>
            <p:ph type="body" idx="1"/>
          </p:nvPr>
        </p:nvSpPr>
        <p:spPr>
          <a:xfrm>
            <a:off x="685804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r>
              <a:rPr lang="en" sz="1800" b="0" i="0" u="none" strike="noStrike" cap="none" baseline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These are the same figures from the large excel spreadsheet you sent me, just in a different format and condensed for presentation purposes.</a:t>
            </a:r>
          </a:p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r>
              <a:rPr lang="en" sz="1800" b="0" i="0" u="none" strike="noStrike" cap="none" baseline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put total below lost potential </a:t>
            </a:r>
            <a:r>
              <a:rPr lang="en" sz="1800" b="0" i="0" u="none" strike="noStrike" cap="none" baseline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taxes</a:t>
            </a:r>
          </a:p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endParaRPr lang="en" sz="1800" b="0" i="0" u="none" strike="noStrike" cap="none" baseline="0" dirty="0" smtClea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r>
              <a:rPr lang="en" sz="1800" b="0" i="0" u="none" strike="noStrike" cap="none" baseline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Through June</a:t>
            </a:r>
          </a:p>
          <a:p>
            <a:pPr marL="0" marR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endParaRPr lang="en" sz="1800" b="0" i="0" u="none" strike="noStrike" cap="none" baseline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Shape 528"/>
          <p:cNvSpPr txBox="1"/>
          <p:nvPr/>
        </p:nvSpPr>
        <p:spPr>
          <a:xfrm>
            <a:off x="3884613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algn="r"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 sz="1200" kern="0">
                <a:solidFill>
                  <a:srgbClr val="000000"/>
                </a:solidFill>
                <a:ea typeface="Calibri"/>
                <a:cs typeface="Calibri"/>
                <a:sym typeface="Calibri"/>
                <a:rtl val="0"/>
              </a:rPr>
              <a:pPr algn="r">
                <a:buClr>
                  <a:srgbClr val="000000"/>
                </a:buClr>
                <a:buSzPct val="25000"/>
                <a:buFont typeface="Calibri"/>
                <a:buNone/>
              </a:pPr>
              <a:t>7</a:t>
            </a:fld>
            <a:endParaRPr lang="en" sz="1200" kern="0">
              <a:solidFill>
                <a:srgbClr val="000000"/>
              </a:solidFill>
              <a:ea typeface="Calibri"/>
              <a:cs typeface="Calibri"/>
              <a:sym typeface="Calibri"/>
              <a:rtl val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subTitle" idx="1"/>
          </p:nvPr>
        </p:nvSpPr>
        <p:spPr>
          <a:xfrm>
            <a:off x="1219261" y="3886241"/>
            <a:ext cx="6400799" cy="175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/>
            </a:lvl1pPr>
            <a:lvl2pPr marL="457200" marR="0" indent="0" algn="ctr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/>
            </a:lvl2pPr>
            <a:lvl3pPr marL="914400" marR="0" indent="0" algn="ctr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/>
            </a:lvl3pPr>
            <a:lvl4pPr marL="1371600" marR="0" indent="0" algn="ctr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/>
            </a:lvl4pPr>
            <a:lvl5pPr marL="1828800" marR="0" indent="0" algn="ctr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/>
            </a:lvl5pPr>
            <a:lvl6pPr marL="2286000" marR="0" indent="0" algn="ctr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/>
            </a:lvl6pPr>
            <a:lvl7pPr marL="2743200" marR="0" indent="0" algn="ctr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/>
            </a:lvl7pPr>
            <a:lvl8pPr marL="3200400" marR="0" indent="0" algn="ctr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/>
            </a:lvl8pPr>
            <a:lvl9pPr marL="3657600" marR="0" indent="0" algn="ctr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ctrTitle"/>
          </p:nvPr>
        </p:nvSpPr>
        <p:spPr>
          <a:xfrm>
            <a:off x="685800" y="2007888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dt" idx="10"/>
          </p:nvPr>
        </p:nvSpPr>
        <p:spPr>
          <a:xfrm>
            <a:off x="5715000" y="6356352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ftr" idx="11"/>
          </p:nvPr>
        </p:nvSpPr>
        <p:spPr>
          <a:xfrm>
            <a:off x="609600" y="6356352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7543811" y="6356352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978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609613" y="274639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09613" y="1600204"/>
            <a:ext cx="7924799" cy="411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349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1pPr>
            <a:lvl2pPr marL="742950" indent="-17780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2pPr>
            <a:lvl3pPr marL="11430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3pPr>
            <a:lvl4pPr marL="16002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4pPr>
            <a:lvl5pPr marL="20574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5pPr>
            <a:lvl6pPr marL="25146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6pPr>
            <a:lvl7pPr marL="29718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7pPr>
            <a:lvl8pPr marL="34290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8pPr>
            <a:lvl9pPr marL="38862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5715000" y="6356352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609600" y="6356352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7543811" y="6356352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63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609613" y="274639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09613" y="1600204"/>
            <a:ext cx="7924799" cy="411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349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1pPr>
            <a:lvl2pPr marL="742950" indent="-17780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2pPr>
            <a:lvl3pPr marL="11430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3pPr>
            <a:lvl4pPr marL="16002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4pPr>
            <a:lvl5pPr marL="20574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5pPr>
            <a:lvl6pPr marL="25146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6pPr>
            <a:lvl7pPr marL="29718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7pPr>
            <a:lvl8pPr marL="34290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8pPr>
            <a:lvl9pPr marL="38862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5715000" y="6356352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609600" y="6356352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7543811" y="6356352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330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609613" y="274639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09613" y="1600204"/>
            <a:ext cx="7924799" cy="411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349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1pPr>
            <a:lvl2pPr marL="742950" indent="-17780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2pPr>
            <a:lvl3pPr marL="11430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3pPr>
            <a:lvl4pPr marL="16002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4pPr>
            <a:lvl5pPr marL="20574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5pPr>
            <a:lvl6pPr marL="25146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6pPr>
            <a:lvl7pPr marL="29718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7pPr>
            <a:lvl8pPr marL="34290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8pPr>
            <a:lvl9pPr marL="38862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5715000" y="6356352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609600" y="6356352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7543811" y="6356352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942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609613" y="274639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09613" y="1600204"/>
            <a:ext cx="7924799" cy="411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349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1pPr>
            <a:lvl2pPr marL="742950" indent="-17780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2pPr>
            <a:lvl3pPr marL="11430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3pPr>
            <a:lvl4pPr marL="16002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4pPr>
            <a:lvl5pPr marL="20574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5pPr>
            <a:lvl6pPr marL="25146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6pPr>
            <a:lvl7pPr marL="29718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7pPr>
            <a:lvl8pPr marL="34290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8pPr>
            <a:lvl9pPr marL="38862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5715000" y="6356352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609600" y="6356352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7543811" y="6356352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221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609613" y="274639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09613" y="1600204"/>
            <a:ext cx="7924799" cy="411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349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1pPr>
            <a:lvl2pPr marL="742950" indent="-17780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2pPr>
            <a:lvl3pPr marL="11430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3pPr>
            <a:lvl4pPr marL="16002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4pPr>
            <a:lvl5pPr marL="20574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5pPr>
            <a:lvl6pPr marL="25146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6pPr>
            <a:lvl7pPr marL="29718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7pPr>
            <a:lvl8pPr marL="34290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8pPr>
            <a:lvl9pPr marL="38862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5715000" y="6356352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609600" y="6356352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7543811" y="6356352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027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609601" y="274639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09601" y="1600201"/>
            <a:ext cx="7924799" cy="411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349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1pPr>
            <a:lvl2pPr marL="742950" indent="-17780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2pPr>
            <a:lvl3pPr marL="11430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3pPr>
            <a:lvl4pPr marL="16002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4pPr>
            <a:lvl5pPr marL="20574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5pPr>
            <a:lvl6pPr marL="25146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6pPr>
            <a:lvl7pPr marL="29718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7pPr>
            <a:lvl8pPr marL="34290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8pPr>
            <a:lvl9pPr marL="388620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5715000" y="6356350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609600" y="6356350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7543801" y="6356350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3838"/>
            </a:gs>
            <a:gs pos="30999">
              <a:srgbClr val="000000"/>
            </a:gs>
            <a:gs pos="100000">
              <a:srgbClr val="000000"/>
            </a:gs>
          </a:gsLst>
          <a:lin ang="5400000" scaled="0"/>
        </a:gra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Shape 105"/>
          <p:cNvPicPr preferRelativeResize="0"/>
          <p:nvPr/>
        </p:nvPicPr>
        <p:blipFill rotWithShape="1">
          <a:blip r:embed="rId3">
            <a:alphaModFix/>
          </a:blip>
          <a:srcRect t="33332"/>
          <a:stretch/>
        </p:blipFill>
        <p:spPr>
          <a:xfrm>
            <a:off x="0" y="0"/>
            <a:ext cx="9144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609613" y="27516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09613" y="1600241"/>
            <a:ext cx="7924799" cy="45254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349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1pPr>
            <a:lvl2pPr marL="742950" marR="0" indent="-17780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2pPr>
            <a:lvl3pPr marL="1143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3pPr>
            <a:lvl4pPr marL="1600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4pPr>
            <a:lvl5pPr marL="20574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5pPr>
            <a:lvl6pPr marL="25146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6pPr>
            <a:lvl7pPr marL="29718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7pPr>
            <a:lvl8pPr marL="3429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8pPr>
            <a:lvl9pPr marL="3886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dt" idx="10"/>
          </p:nvPr>
        </p:nvSpPr>
        <p:spPr>
          <a:xfrm>
            <a:off x="5715000" y="6356352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09" name="Shape 109"/>
          <p:cNvSpPr txBox="1">
            <a:spLocks noGrp="1"/>
          </p:cNvSpPr>
          <p:nvPr>
            <p:ph type="ftr" idx="11"/>
          </p:nvPr>
        </p:nvSpPr>
        <p:spPr>
          <a:xfrm>
            <a:off x="609600" y="6356352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7543811" y="6356352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 kern="0">
                <a:solidFill>
                  <a:srgbClr val="FFFFFF"/>
                </a:solidFill>
                <a:rtl val="0"/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 kern="0">
              <a:solidFill>
                <a:srgbClr val="FFFFFF"/>
              </a:solidFill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9096938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3838"/>
            </a:gs>
            <a:gs pos="30999">
              <a:srgbClr val="000000"/>
            </a:gs>
            <a:gs pos="100000">
              <a:srgbClr val="000000"/>
            </a:gs>
          </a:gsLst>
          <a:lin ang="5400000" scaled="0"/>
        </a:gra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hape 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4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609613" y="27516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09613" y="1600241"/>
            <a:ext cx="7924799" cy="45254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349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1pPr>
            <a:lvl2pPr marL="742950" marR="0" indent="-17780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2pPr>
            <a:lvl3pPr marL="1143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3pPr>
            <a:lvl4pPr marL="1600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4pPr>
            <a:lvl5pPr marL="20574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5pPr>
            <a:lvl6pPr marL="25146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6pPr>
            <a:lvl7pPr marL="29718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7pPr>
            <a:lvl8pPr marL="3429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8pPr>
            <a:lvl9pPr marL="3886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5715000" y="6356352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609600" y="6356352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7543811" y="6356352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 kern="0">
                <a:solidFill>
                  <a:srgbClr val="FFFFFF"/>
                </a:solidFill>
                <a:rtl val="0"/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 kern="0">
              <a:solidFill>
                <a:srgbClr val="FFFFFF"/>
              </a:solidFill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5241363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3838"/>
            </a:gs>
            <a:gs pos="30999">
              <a:srgbClr val="000000"/>
            </a:gs>
            <a:gs pos="100000">
              <a:srgbClr val="000000"/>
            </a:gs>
          </a:gsLst>
          <a:lin ang="5400000" scaled="0"/>
        </a:gra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hape 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4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609613" y="27516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09613" y="1600238"/>
            <a:ext cx="7924799" cy="45254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349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1pPr>
            <a:lvl2pPr marL="742950" marR="0" indent="-17780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2pPr>
            <a:lvl3pPr marL="1143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3pPr>
            <a:lvl4pPr marL="1600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4pPr>
            <a:lvl5pPr marL="20574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5pPr>
            <a:lvl6pPr marL="25146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6pPr>
            <a:lvl7pPr marL="29718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7pPr>
            <a:lvl8pPr marL="3429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8pPr>
            <a:lvl9pPr marL="3886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5715000" y="6356352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609600" y="6356352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7543811" y="6356352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 kern="0">
                <a:solidFill>
                  <a:srgbClr val="FFFFFF"/>
                </a:solidFill>
                <a:rtl val="0"/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 kern="0">
              <a:solidFill>
                <a:srgbClr val="FFFFFF"/>
              </a:solidFill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8614518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3838"/>
            </a:gs>
            <a:gs pos="30999">
              <a:srgbClr val="000000"/>
            </a:gs>
            <a:gs pos="100000">
              <a:srgbClr val="000000"/>
            </a:gs>
          </a:gsLst>
          <a:lin ang="5400000" scaled="0"/>
        </a:gra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hape 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4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609613" y="27516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09613" y="1600234"/>
            <a:ext cx="7924799" cy="45254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349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1pPr>
            <a:lvl2pPr marL="742950" marR="0" indent="-17780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2pPr>
            <a:lvl3pPr marL="1143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3pPr>
            <a:lvl4pPr marL="1600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4pPr>
            <a:lvl5pPr marL="20574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5pPr>
            <a:lvl6pPr marL="25146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6pPr>
            <a:lvl7pPr marL="29718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7pPr>
            <a:lvl8pPr marL="3429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8pPr>
            <a:lvl9pPr marL="3886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5715000" y="6356352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609600" y="6356352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7543811" y="6356352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 kern="0">
                <a:solidFill>
                  <a:srgbClr val="FFFFFF"/>
                </a:solidFill>
                <a:rtl val="0"/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 kern="0">
              <a:solidFill>
                <a:srgbClr val="FFFFFF"/>
              </a:solidFill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97464967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3838"/>
            </a:gs>
            <a:gs pos="30999">
              <a:srgbClr val="000000"/>
            </a:gs>
            <a:gs pos="100000">
              <a:srgbClr val="000000"/>
            </a:gs>
          </a:gsLst>
          <a:lin ang="5400000" scaled="0"/>
        </a:gra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hape 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4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609613" y="27516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09613" y="1600229"/>
            <a:ext cx="7924799" cy="45254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349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1pPr>
            <a:lvl2pPr marL="742950" marR="0" indent="-17780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2pPr>
            <a:lvl3pPr marL="1143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3pPr>
            <a:lvl4pPr marL="1600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4pPr>
            <a:lvl5pPr marL="20574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5pPr>
            <a:lvl6pPr marL="25146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6pPr>
            <a:lvl7pPr marL="29718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7pPr>
            <a:lvl8pPr marL="3429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8pPr>
            <a:lvl9pPr marL="3886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5715000" y="6356352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609600" y="6356352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7543811" y="6356352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 kern="0">
                <a:solidFill>
                  <a:srgbClr val="FFFFFF"/>
                </a:solidFill>
                <a:rtl val="0"/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 kern="0">
              <a:solidFill>
                <a:srgbClr val="FFFFFF"/>
              </a:solidFill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4496283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3838"/>
            </a:gs>
            <a:gs pos="30999">
              <a:srgbClr val="000000"/>
            </a:gs>
            <a:gs pos="100000">
              <a:srgbClr val="000000"/>
            </a:gs>
          </a:gsLst>
          <a:lin ang="5400000" scaled="0"/>
        </a:gra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hape 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609613" y="27516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09613" y="1600209"/>
            <a:ext cx="7924799" cy="45254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349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1pPr>
            <a:lvl2pPr marL="742950" marR="0" indent="-17780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2pPr>
            <a:lvl3pPr marL="1143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3pPr>
            <a:lvl4pPr marL="1600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4pPr>
            <a:lvl5pPr marL="20574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5pPr>
            <a:lvl6pPr marL="25146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6pPr>
            <a:lvl7pPr marL="29718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7pPr>
            <a:lvl8pPr marL="3429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8pPr>
            <a:lvl9pPr marL="3886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5715000" y="6356352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609600" y="6356352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7543811" y="6356352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 kern="0">
                <a:solidFill>
                  <a:srgbClr val="FFFFFF"/>
                </a:solidFill>
                <a:rtl val="0"/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 kern="0">
              <a:solidFill>
                <a:srgbClr val="FFFFFF"/>
              </a:solidFill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8748978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3838"/>
            </a:gs>
            <a:gs pos="30999">
              <a:srgbClr val="000000"/>
            </a:gs>
            <a:gs pos="100000">
              <a:srgbClr val="000000"/>
            </a:gs>
          </a:gsLst>
          <a:lin ang="5400000" scaled="0"/>
        </a:gra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hape 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609601" y="275167"/>
            <a:ext cx="7924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buClr>
                <a:schemeClr val="lt1"/>
              </a:buClr>
              <a:buFont typeface="Arial Narrow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09601" y="1600201"/>
            <a:ext cx="7924799" cy="45254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349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1pPr>
            <a:lvl2pPr marL="742950" marR="0" indent="-17780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2pPr>
            <a:lvl3pPr marL="1143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3pPr>
            <a:lvl4pPr marL="1600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4pPr>
            <a:lvl5pPr marL="20574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5pPr>
            <a:lvl6pPr marL="25146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6pPr>
            <a:lvl7pPr marL="29718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7pPr>
            <a:lvl8pPr marL="34290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8pPr>
            <a:lvl9pPr marL="3886200" marR="0" indent="-120650" algn="l" rtl="0">
              <a:lnSpc>
                <a:spcPct val="100000"/>
              </a:lnSpc>
              <a:spcBef>
                <a:spcPts val="340"/>
              </a:spcBef>
              <a:spcAft>
                <a:spcPts val="600"/>
              </a:spcAft>
              <a:buClr>
                <a:schemeClr val="lt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5715000" y="6356350"/>
            <a:ext cx="15240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609600" y="6356350"/>
            <a:ext cx="2895600" cy="366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7543801" y="6356350"/>
            <a:ext cx="990599" cy="3661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" kern="0">
                <a:solidFill>
                  <a:srgbClr val="FFFFFF"/>
                </a:solidFill>
                <a:rtl val="0"/>
              </a:rPr>
              <a:pPr>
                <a:buClr>
                  <a:srgbClr val="FFFFFF"/>
                </a:buClr>
                <a:buSzPct val="25000"/>
                <a:buFont typeface="Arial"/>
                <a:buNone/>
              </a:pPr>
              <a:t>‹#›</a:t>
            </a:fld>
            <a:endParaRPr lang="en" kern="0">
              <a:solidFill>
                <a:srgbClr val="FFFFFF"/>
              </a:solidFill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23307467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 txBox="1">
            <a:spLocks noGrp="1"/>
          </p:cNvSpPr>
          <p:nvPr>
            <p:ph type="subTitle" idx="1"/>
          </p:nvPr>
        </p:nvSpPr>
        <p:spPr>
          <a:xfrm>
            <a:off x="1438278" y="3850216"/>
            <a:ext cx="6400799" cy="60536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lang="en" sz="2800" b="0" i="0" u="none" strike="noStrike" cap="none" baseline="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Senator William P. Coley II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Ohio: The State of Gaming</a:t>
            </a:r>
            <a:endParaRPr lang="en-US" sz="48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44822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Shape 4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1782" y="196833"/>
            <a:ext cx="4876800" cy="6411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0" name="Shape 450"/>
          <p:cNvGrpSpPr/>
          <p:nvPr/>
        </p:nvGrpSpPr>
        <p:grpSpPr>
          <a:xfrm>
            <a:off x="6501032" y="869949"/>
            <a:ext cx="1423768" cy="878416"/>
            <a:chOff x="6692900" y="652462"/>
            <a:chExt cx="1116012" cy="658812"/>
          </a:xfrm>
        </p:grpSpPr>
        <p:pic>
          <p:nvPicPr>
            <p:cNvPr id="451" name="Shape 45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692900" y="652462"/>
              <a:ext cx="1116012" cy="6588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Shape 452"/>
            <p:cNvSpPr txBox="1"/>
            <p:nvPr/>
          </p:nvSpPr>
          <p:spPr>
            <a:xfrm rot="9419999">
              <a:off x="6821487" y="873124"/>
              <a:ext cx="898524" cy="14287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ea typeface="Arial"/>
                <a:cs typeface="Arial"/>
                <a:sym typeface="Arial"/>
                <a:rtl val="0"/>
              </a:endParaRPr>
            </a:p>
          </p:txBody>
        </p:sp>
      </p:grpSp>
      <p:grpSp>
        <p:nvGrpSpPr>
          <p:cNvPr id="453" name="Shape 453"/>
          <p:cNvGrpSpPr/>
          <p:nvPr/>
        </p:nvGrpSpPr>
        <p:grpSpPr>
          <a:xfrm>
            <a:off x="6492877" y="2954867"/>
            <a:ext cx="1316037" cy="1293281"/>
            <a:chOff x="6492875" y="2249486"/>
            <a:chExt cx="1316037" cy="969961"/>
          </a:xfrm>
        </p:grpSpPr>
        <p:pic>
          <p:nvPicPr>
            <p:cNvPr id="454" name="Shape 45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492875" y="2249486"/>
              <a:ext cx="1316037" cy="9699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5" name="Shape 455"/>
            <p:cNvSpPr txBox="1"/>
            <p:nvPr/>
          </p:nvSpPr>
          <p:spPr>
            <a:xfrm rot="-8939999">
              <a:off x="6596062" y="2611436"/>
              <a:ext cx="1163636" cy="17938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 sz="1400" kern="0">
                <a:solidFill>
                  <a:srgbClr val="000000"/>
                </a:solidFill>
                <a:ea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456" name="Shape 456"/>
          <p:cNvSpPr txBox="1"/>
          <p:nvPr/>
        </p:nvSpPr>
        <p:spPr>
          <a:xfrm>
            <a:off x="7842253" y="713318"/>
            <a:ext cx="1301749" cy="11070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rgbClr val="FFFFFF"/>
              </a:buClr>
              <a:buSzPct val="25000"/>
              <a:buFont typeface="Arial"/>
              <a:buNone/>
            </a:pPr>
            <a:r>
              <a:rPr lang="en" sz="1600" b="1" kern="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To date:</a:t>
            </a:r>
          </a:p>
          <a:p>
            <a:pPr algn="ctr">
              <a:buClr>
                <a:srgbClr val="FFFFFF"/>
              </a:buClr>
              <a:buSzPct val="25000"/>
              <a:buFont typeface="Arial"/>
              <a:buNone/>
            </a:pPr>
            <a:r>
              <a:rPr lang="en" sz="1600" b="1" kern="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15,444 jobs</a:t>
            </a:r>
          </a:p>
          <a:p>
            <a:endParaRPr sz="1600" b="1" kern="0" dirty="0">
              <a:solidFill>
                <a:srgbClr val="FFFFFF"/>
              </a:solidFill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457" name="Shape 457"/>
          <p:cNvSpPr txBox="1"/>
          <p:nvPr/>
        </p:nvSpPr>
        <p:spPr>
          <a:xfrm>
            <a:off x="7543800" y="3513969"/>
            <a:ext cx="1653575" cy="953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rgbClr val="FFFFFF"/>
              </a:buClr>
              <a:buSzPct val="25000"/>
              <a:buFont typeface="Arial"/>
              <a:buNone/>
            </a:pPr>
            <a:r>
              <a:rPr lang="en" sz="1600" b="1" kern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Through June 2016</a:t>
            </a:r>
          </a:p>
          <a:p>
            <a:pPr lvl="0" indent="-1778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</a:pPr>
            <a:r>
              <a:rPr lang="en" sz="1600" b="1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$</a:t>
            </a:r>
            <a:r>
              <a:rPr lang="en" sz="1600" b="1" u="sng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1,058,538,617.43</a:t>
            </a:r>
          </a:p>
        </p:txBody>
      </p:sp>
    </p:spTree>
    <p:extLst>
      <p:ext uri="{BB962C8B-B14F-4D97-AF65-F5344CB8AC3E}">
        <p14:creationId xmlns:p14="http://schemas.microsoft.com/office/powerpoint/2010/main" val="400505396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 txBox="1">
            <a:spLocks noGrp="1"/>
          </p:cNvSpPr>
          <p:nvPr>
            <p:ph type="body" idx="1"/>
          </p:nvPr>
        </p:nvSpPr>
        <p:spPr>
          <a:xfrm>
            <a:off x="415925" y="2305090"/>
            <a:ext cx="2217736" cy="3987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" sz="2200" b="0" i="0" u="none" strike="noStrike" cap="none" baseline="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According to the Ohio Casino Control Commission’s Annual Report, as well as a Columbus Dispatch review of the claims</a:t>
            </a:r>
          </a:p>
        </p:txBody>
      </p:sp>
      <p:pic>
        <p:nvPicPr>
          <p:cNvPr id="480" name="Shape 4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249767"/>
            <a:ext cx="2405062" cy="1860548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Shape 481"/>
          <p:cNvSpPr txBox="1"/>
          <p:nvPr/>
        </p:nvSpPr>
        <p:spPr>
          <a:xfrm>
            <a:off x="2887673" y="3153664"/>
            <a:ext cx="5948400" cy="30793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rgbClr val="FFFFFF"/>
              </a:buClr>
              <a:buSzPct val="25000"/>
              <a:buFont typeface="Arial"/>
              <a:buNone/>
            </a:pPr>
            <a:r>
              <a:rPr lang="en" sz="2400" kern="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“There are </a:t>
            </a:r>
            <a:r>
              <a:rPr lang="en" sz="2400" kern="0" dirty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4,844 employees at the four casinos</a:t>
            </a:r>
            <a:r>
              <a:rPr lang="en" sz="2400" kern="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. </a:t>
            </a:r>
          </a:p>
          <a:p>
            <a:pPr algn="ctr">
              <a:buClr>
                <a:srgbClr val="FFFFFF"/>
              </a:buClr>
              <a:buSzPct val="25000"/>
              <a:buFont typeface="Arial"/>
              <a:buNone/>
            </a:pPr>
            <a:r>
              <a:rPr lang="en" sz="2400" kern="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Add </a:t>
            </a:r>
            <a:r>
              <a:rPr lang="en" sz="2400" kern="0" dirty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10,600 temporary jobs </a:t>
            </a:r>
            <a:r>
              <a:rPr lang="en" sz="2400" kern="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created during construction and the total is </a:t>
            </a:r>
          </a:p>
          <a:p>
            <a:pPr algn="ctr">
              <a:buClr>
                <a:srgbClr val="FF0000"/>
              </a:buClr>
              <a:buSzPct val="25000"/>
              <a:buFont typeface="Arial"/>
              <a:buNone/>
            </a:pPr>
            <a:r>
              <a:rPr lang="en" sz="2400" kern="0" dirty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15,444 job</a:t>
            </a:r>
            <a:r>
              <a:rPr lang="en" sz="2400" b="1" kern="0" dirty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s, </a:t>
            </a:r>
            <a:r>
              <a:rPr lang="en" sz="2400" b="1" u="sng" kern="0" dirty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less than half</a:t>
            </a:r>
            <a:r>
              <a:rPr lang="en" sz="2400" b="1" kern="0" dirty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 </a:t>
            </a:r>
            <a:r>
              <a:rPr lang="en" sz="2400" kern="0" dirty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the 34,000 promised</a:t>
            </a:r>
            <a:r>
              <a:rPr lang="en" sz="2400" kern="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.”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5773" y="1180082"/>
            <a:ext cx="6172200" cy="905401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Inflated Promises of Job Creation</a:t>
            </a:r>
            <a:endParaRPr lang="en-US" sz="40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74394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56560" y="2794720"/>
            <a:ext cx="22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75660" y="2775387"/>
            <a:ext cx="15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69080" y="260392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P</a:t>
            </a:r>
            <a:r>
              <a:rPr lang="en-US" sz="2800" kern="0" baseline="-2500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i</a:t>
            </a:r>
            <a:r>
              <a:rPr lang="en-US" sz="2800" kern="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 x </a:t>
            </a:r>
            <a:r>
              <a:rPr lang="en-US" sz="2800" kern="0" dirty="0" err="1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P</a:t>
            </a:r>
            <a:r>
              <a:rPr lang="en-US" sz="2800" kern="0" baseline="-25000" dirty="0" err="1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j</a:t>
            </a:r>
            <a:endParaRPr lang="en-US" sz="2800" kern="0" baseline="-25000" dirty="0">
              <a:solidFill>
                <a:srgbClr val="FFFFFF"/>
              </a:solidFill>
              <a:latin typeface="Garamond" panose="02020404030301010803" pitchFamily="18" charset="0"/>
              <a:cs typeface="Arial"/>
              <a:sym typeface="Arial"/>
              <a:rtl val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78580" y="3223107"/>
            <a:ext cx="1447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59580" y="31242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d</a:t>
            </a:r>
            <a:r>
              <a:rPr lang="en-US" sz="2800" kern="0" baseline="-2500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ij</a:t>
            </a:r>
            <a:r>
              <a:rPr lang="en-US" kern="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1092208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kern="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During the lead up to Issue 3, several reports were conducted to estimate casino revenue for the State of Ohio, and a derivative of Newton’s Law of Universal Gravitation was used to produce an estimate of </a:t>
            </a:r>
            <a:r>
              <a:rPr lang="en-US" kern="0" dirty="0" smtClean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$470 Million-</a:t>
            </a:r>
            <a:endParaRPr lang="en-US" kern="0" dirty="0">
              <a:solidFill>
                <a:srgbClr val="FFFFFF"/>
              </a:solidFill>
              <a:latin typeface="Garamond" panose="02020404030301010803" pitchFamily="18" charset="0"/>
              <a:cs typeface="Arial"/>
              <a:sym typeface="Arial"/>
              <a:rtl val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9800" y="4241830"/>
            <a:ext cx="449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kern="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The Issue- </a:t>
            </a:r>
            <a:r>
              <a:rPr lang="en-US" kern="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P</a:t>
            </a:r>
            <a:r>
              <a:rPr lang="en-US" kern="0" baseline="-2500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i  </a:t>
            </a:r>
            <a:r>
              <a:rPr lang="en-US" kern="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in the formula assumed nearly 19,000 gaming positions, but the reality has fallen far short (11,243)</a:t>
            </a:r>
            <a:endParaRPr lang="en-US" kern="0" baseline="-25000" dirty="0">
              <a:solidFill>
                <a:srgbClr val="FFFFFF"/>
              </a:solidFill>
              <a:latin typeface="Garamond" panose="02020404030301010803" pitchFamily="18" charset="0"/>
              <a:cs typeface="Arial"/>
              <a:sym typeface="Arial"/>
              <a:rtl val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24100" y="215215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kern="0" dirty="0">
                <a:solidFill>
                  <a:srgbClr val="FFFFFF"/>
                </a:solidFill>
                <a:latin typeface="Garamond" panose="02020404030301010803" pitchFamily="18" charset="0"/>
                <a:cs typeface="Arial"/>
                <a:sym typeface="Arial"/>
                <a:rtl val="0"/>
              </a:rPr>
              <a:t>Revenue Estimates</a:t>
            </a:r>
          </a:p>
        </p:txBody>
      </p:sp>
    </p:spTree>
    <p:extLst>
      <p:ext uri="{BB962C8B-B14F-4D97-AF65-F5344CB8AC3E}">
        <p14:creationId xmlns:p14="http://schemas.microsoft.com/office/powerpoint/2010/main" val="197680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 txBox="1">
            <a:spLocks noGrp="1"/>
          </p:cNvSpPr>
          <p:nvPr>
            <p:ph type="body" idx="1"/>
          </p:nvPr>
        </p:nvSpPr>
        <p:spPr>
          <a:xfrm>
            <a:off x="320675" y="1418184"/>
            <a:ext cx="8823324" cy="411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Garamond"/>
              <a:buNone/>
            </a:pPr>
            <a:r>
              <a:rPr lang="en" sz="3200" b="0" i="0" u="none" strike="noStrike" cap="none" baseline="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Several factors have had a serious impact: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Font typeface="Arial Narrow"/>
              <a:buNone/>
            </a:pPr>
            <a:endParaRPr lang="en-US" sz="3200" b="0" i="0" u="none" strike="noStrike" cap="none" baseline="0" dirty="0" smtClean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Font typeface="Arial Narrow"/>
              <a:buNone/>
            </a:pPr>
            <a:endParaRPr sz="3200" b="0" i="0" u="none" strike="noStrike" cap="none" baseline="0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libri"/>
              <a:buAutoNum type="arabicPeriod"/>
            </a:pPr>
            <a:r>
              <a:rPr lang="en" sz="3200" b="0" i="0" u="none" strike="noStrike" cap="none" baseline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Underbuilding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libri"/>
              <a:buAutoNum type="arabicPeriod"/>
            </a:pPr>
            <a:r>
              <a:rPr lang="en" sz="3200" b="0" i="0" u="none" strike="noStrike" cap="none" baseline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Promotional </a:t>
            </a:r>
            <a:r>
              <a:rPr lang="en" sz="3200" b="0" i="0" u="none" strike="noStrike" cap="none" baseline="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Spend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3200" b="0" i="0" u="none" strike="noStrike" cap="none" baseline="0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502" name="Shape 5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3" y="2667008"/>
            <a:ext cx="3444875" cy="26627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Why so off on Projections?</a:t>
            </a:r>
            <a:endParaRPr lang="en-US" sz="48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50279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>
            <a:spLocks noGrp="1"/>
          </p:cNvSpPr>
          <p:nvPr>
            <p:ph type="body" idx="1"/>
          </p:nvPr>
        </p:nvSpPr>
        <p:spPr>
          <a:xfrm>
            <a:off x="457200" y="982133"/>
            <a:ext cx="8229600" cy="587586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 Narrow"/>
              <a:buNone/>
            </a:pPr>
            <a:endParaRPr sz="2400" b="0" i="0" u="none" strike="noStrike" cap="none" baseline="0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0" indent="-1778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</a:pPr>
            <a:r>
              <a:rPr lang="en" sz="2400" b="0" i="0" u="none" strike="noStrike" cap="none" baseline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Issue 3 advocates estimated $651 million/year in tax revenue (Revised estimate</a:t>
            </a:r>
            <a:r>
              <a:rPr lang="en" sz="2400" b="0" i="0" u="none" strike="noStrike" cap="none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of</a:t>
            </a:r>
            <a:r>
              <a:rPr lang="en" sz="2400" b="0" i="0" u="none" strike="noStrike" cap="none" baseline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" sz="2400" b="0" i="0" u="sng" strike="noStrike" cap="none" baseline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$470 million/year </a:t>
            </a:r>
            <a:r>
              <a:rPr lang="en" sz="240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with racinos open as </a:t>
            </a:r>
            <a:r>
              <a:rPr lang="en" sz="240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well)</a:t>
            </a:r>
          </a:p>
          <a:p>
            <a:pPr lvl="0" indent="-1778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</a:pPr>
            <a:endParaRPr lang="en" sz="2400" b="0" i="0" u="none" strike="noStrike" cap="none" baseline="0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1778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</a:pPr>
            <a:r>
              <a:rPr lang="en-US" sz="240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Only 11,243 of 19,000 gaming positions used in estimates were built (</a:t>
            </a:r>
            <a:r>
              <a:rPr lang="en-US" sz="2800" b="1" u="sng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59.17%</a:t>
            </a:r>
            <a:r>
              <a:rPr lang="en-US" sz="240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of projections)</a:t>
            </a:r>
            <a:endParaRPr lang="en-US" sz="2400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165100" lvl="0" indent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None/>
            </a:pPr>
            <a:endParaRPr lang="en" sz="2400" dirty="0" smtClean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0" indent="-1778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</a:pPr>
            <a:r>
              <a:rPr lang="en" sz="2400" b="0" i="0" u="none" strike="noStrike" cap="none" baseline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Average tax revenue from Casino AGR has been </a:t>
            </a:r>
            <a:r>
              <a:rPr lang="en" sz="2400" u="sng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$ $268,713,432.10 </a:t>
            </a:r>
            <a:r>
              <a:rPr lang="en" sz="2400" b="0" i="0" u="none" strike="noStrike" cap="none" baseline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, </a:t>
            </a:r>
            <a:r>
              <a:rPr lang="en" sz="2800" b="1" i="0" u="sng" strike="noStrike" cap="none" baseline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57.2%</a:t>
            </a:r>
            <a:r>
              <a:rPr lang="en" sz="2400" b="0" i="0" u="none" strike="noStrike" cap="none" baseline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of the $470 million/year estimate.</a:t>
            </a:r>
          </a:p>
          <a:p>
            <a:pPr lvl="0" indent="-1778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</a:pPr>
            <a:endParaRPr lang="en" sz="2400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0" indent="-1778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</a:pPr>
            <a:r>
              <a:rPr lang="en" sz="2400" b="0" i="0" u="none" strike="noStrike" cap="none" baseline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Projections were spot</a:t>
            </a:r>
            <a:r>
              <a:rPr lang="en" sz="2400" b="0" i="0" u="none" strike="noStrike" cap="none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on </a:t>
            </a:r>
            <a:r>
              <a:rPr lang="en" sz="2400" b="0" i="0" u="none" strike="noStrike" cap="none" baseline="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(and</a:t>
            </a:r>
            <a:r>
              <a:rPr lang="en" sz="2400" b="0" i="0" u="none" strike="noStrike" cap="none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even understimated </a:t>
            </a:r>
            <a:r>
              <a:rPr lang="en" sz="240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when </a:t>
            </a:r>
            <a:r>
              <a:rPr lang="en" sz="240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the </a:t>
            </a:r>
            <a:r>
              <a:rPr lang="en" sz="2400" dirty="0" smtClean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$26,346,624.40 of lost tax revenue to promotional play every year is considered)</a:t>
            </a:r>
            <a:endParaRPr lang="en" sz="2400" b="0" i="0" u="none" strike="noStrike" cap="none" baseline="0" dirty="0" smtClean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marR="0" lvl="0" indent="-1778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Garamond"/>
              <a:buNone/>
            </a:pPr>
            <a:endParaRPr lang="en" sz="2400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2" y="152400"/>
            <a:ext cx="7924799" cy="11430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“500 Million in Taxes a Year”</a:t>
            </a:r>
            <a:endParaRPr lang="en-US" sz="48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77551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 txBox="1">
            <a:spLocks noGrp="1"/>
          </p:cNvSpPr>
          <p:nvPr>
            <p:ph type="body" idx="1"/>
          </p:nvPr>
        </p:nvSpPr>
        <p:spPr>
          <a:xfrm>
            <a:off x="609613" y="1600204"/>
            <a:ext cx="7924799" cy="411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 Narrow"/>
              <a:buNone/>
            </a:pPr>
            <a:endParaRPr sz="2400" b="0" i="0" u="none" strike="noStrike" cap="none" baseline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 Narrow"/>
              <a:buNone/>
            </a:pPr>
            <a:endParaRPr sz="2400" b="0" i="0" u="none" strike="noStrike" cap="none" baseline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 Narrow"/>
              <a:buNone/>
            </a:pPr>
            <a:endParaRPr sz="2400" b="0" i="0" u="none" strike="noStrike" cap="none" baseline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 Narrow"/>
              <a:buNone/>
            </a:pPr>
            <a:endParaRPr sz="2400" b="0" i="0" u="none" strike="noStrike" cap="none" baseline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 Narrow"/>
              <a:buNone/>
            </a:pPr>
            <a:endParaRPr sz="2400" b="0" i="0" u="none" strike="noStrike" cap="none" baseline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 Narrow"/>
              <a:buNone/>
            </a:pPr>
            <a:endParaRPr sz="2400" b="0" i="0" u="none" strike="noStrike" cap="none" baseline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Font typeface="Arial Narrow"/>
              <a:buNone/>
            </a:pPr>
            <a:endParaRPr sz="3200" b="0" i="0" u="none" strike="noStrike" cap="none" baseline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r>
              <a:rPr lang="en" sz="3200" b="0" i="0" u="none" strike="noStrike" cap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3200" b="0" i="0" u="none" strike="noStrike" cap="none" baseline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Shape 524"/>
          <p:cNvSpPr txBox="1"/>
          <p:nvPr/>
        </p:nvSpPr>
        <p:spPr>
          <a:xfrm>
            <a:off x="1077916" y="5016500"/>
            <a:ext cx="7077075" cy="863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indent="-190500">
              <a:buClr>
                <a:srgbClr val="000000"/>
              </a:buClr>
              <a:buFont typeface="Arial"/>
              <a:buNone/>
            </a:pPr>
            <a:endParaRPr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  <a:rtl val="0"/>
            </a:endParaRPr>
          </a:p>
          <a:p>
            <a:pPr marL="342900" indent="-190500">
              <a:buClr>
                <a:srgbClr val="FFFFFF"/>
              </a:buClr>
              <a:buSzPct val="25000"/>
              <a:buFont typeface="Calibri"/>
              <a:buNone/>
            </a:pPr>
            <a:r>
              <a:rPr lang="en" kern="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  <a:rtl val="0"/>
              </a:rPr>
              <a:t>Promotional spend as a percentage of Adjusted Gaming Revenue has been 12.4%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Promotional Spend</a:t>
            </a:r>
            <a:endParaRPr lang="en-US" sz="48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51342"/>
              </p:ext>
            </p:extLst>
          </p:nvPr>
        </p:nvGraphicFramePr>
        <p:xfrm>
          <a:off x="1295413" y="1228073"/>
          <a:ext cx="6324599" cy="3824126"/>
        </p:xfrm>
        <a:graphic>
          <a:graphicData uri="http://schemas.openxmlformats.org/drawingml/2006/table">
            <a:tbl>
              <a:tblPr/>
              <a:tblGrid>
                <a:gridCol w="1302921"/>
                <a:gridCol w="2334402"/>
                <a:gridCol w="2687276"/>
              </a:tblGrid>
              <a:tr h="53152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sng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Year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sng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Promo Spend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sng" strike="noStrike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Lost Potential Taxes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1521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2012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     9,948,275.00 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           3,282,930.75 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1521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2013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117,390,470.00 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        38,738,855.10 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1521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2014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102,928,980.41 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        33,966,563.54 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1521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2015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115,166,749.10 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        38,005,027.20 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1521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2016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  53,756,807.19 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        17,739,746.37 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sng" strike="noStrike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Total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399,191,281.70 </a:t>
                      </a: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$ </a:t>
                      </a: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      </a:t>
                      </a:r>
                      <a:r>
                        <a:rPr lang="en-US" sz="2000" b="1" i="0" u="sng" strike="noStrike" dirty="0" smtClean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131,733,122.96 </a:t>
                      </a:r>
                      <a:endParaRPr lang="en-US" sz="2000" b="1" i="0" u="sng" strike="noStrike" dirty="0"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27602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878988"/>
              </p:ext>
            </p:extLst>
          </p:nvPr>
        </p:nvGraphicFramePr>
        <p:xfrm>
          <a:off x="-20783" y="2324178"/>
          <a:ext cx="9144001" cy="1562022"/>
        </p:xfrm>
        <a:graphic>
          <a:graphicData uri="http://schemas.openxmlformats.org/drawingml/2006/table">
            <a:tbl>
              <a:tblPr/>
              <a:tblGrid>
                <a:gridCol w="75569"/>
                <a:gridCol w="1990738"/>
                <a:gridCol w="1863346"/>
                <a:gridCol w="1738116"/>
                <a:gridCol w="1938847"/>
                <a:gridCol w="1537385"/>
              </a:tblGrid>
              <a:tr h="520937"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sng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Projected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sng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Revised Projection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sng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Promotional Loss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sng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Actual </a:t>
                      </a:r>
                      <a:r>
                        <a:rPr lang="en-US" sz="2000" b="1" i="0" u="sng" strike="noStrike" dirty="0" smtClean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Revenue</a:t>
                      </a:r>
                      <a:endParaRPr lang="en-US" sz="2000" b="1" i="0" u="sng" strike="noStrike" dirty="0"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sng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% over/under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2897"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 smtClean="0"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470,000,000.00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</a:t>
                      </a: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278,099,000.00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</a:t>
                      </a: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26,346,624.40 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 $  268,713,432.10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Garamond" pitchFamily="18" charset="0"/>
                        </a:rPr>
                        <a:t>6.10%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33600" y="3966865"/>
            <a:ext cx="1828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Garamond" pitchFamily="18" charset="0"/>
              </a:rPr>
              <a:t>When formula accounts for fewer positions actually built</a:t>
            </a:r>
            <a:endParaRPr lang="en-US" sz="16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99218" y="3886200"/>
            <a:ext cx="152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Garamond" pitchFamily="18" charset="0"/>
              </a:rPr>
              <a:t>With </a:t>
            </a:r>
            <a:r>
              <a:rPr lang="en-US" sz="1600" b="1" dirty="0" smtClean="0">
                <a:solidFill>
                  <a:schemeClr val="bg1"/>
                </a:solidFill>
                <a:latin typeface="Garamond" pitchFamily="18" charset="0"/>
              </a:rPr>
              <a:t>inclusion of taxed promotional play</a:t>
            </a:r>
          </a:p>
          <a:p>
            <a:endParaRPr lang="en-US" sz="2000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2600" y="2286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Garamond" pitchFamily="18" charset="0"/>
              </a:rPr>
              <a:t>Average Annual Tax Revenue Projections</a:t>
            </a:r>
          </a:p>
        </p:txBody>
      </p:sp>
    </p:spTree>
    <p:extLst>
      <p:ext uri="{BB962C8B-B14F-4D97-AF65-F5344CB8AC3E}">
        <p14:creationId xmlns:p14="http://schemas.microsoft.com/office/powerpoint/2010/main" val="3072694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Garamond" pitchFamily="18" charset="0"/>
              </a:rPr>
              <a:t>Bottom Line</a:t>
            </a:r>
            <a:endParaRPr lang="en-US" sz="4800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  <a:latin typeface="Garamond" pitchFamily="18" charset="0"/>
              </a:rPr>
              <a:t>Gaming positions used in revenue estimate models were underbuilt by </a:t>
            </a:r>
            <a:r>
              <a:rPr lang="en-US" sz="2400" b="1" u="sng" dirty="0" smtClean="0">
                <a:solidFill>
                  <a:schemeClr val="bg1"/>
                </a:solidFill>
                <a:latin typeface="Garamond" pitchFamily="18" charset="0"/>
              </a:rPr>
              <a:t>40.87%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Garamond" pitchFamily="18" charset="0"/>
              </a:rPr>
              <a:t>Average annual tax receipts have been </a:t>
            </a:r>
            <a:r>
              <a:rPr lang="en-US" sz="2400" b="1" u="sng" dirty="0" smtClean="0">
                <a:solidFill>
                  <a:schemeClr val="bg1"/>
                </a:solidFill>
                <a:latin typeface="Garamond" pitchFamily="18" charset="0"/>
              </a:rPr>
              <a:t>42.80%</a:t>
            </a:r>
            <a:r>
              <a:rPr lang="en-US" sz="2400" dirty="0" smtClean="0">
                <a:solidFill>
                  <a:schemeClr val="bg1"/>
                </a:solidFill>
                <a:latin typeface="Garamond" pitchFamily="18" charset="0"/>
              </a:rPr>
              <a:t> lower than the projection of $470 Million per year</a:t>
            </a:r>
          </a:p>
          <a:p>
            <a:r>
              <a:rPr lang="en-US" sz="2400" b="1" u="sng" dirty="0" smtClean="0">
                <a:solidFill>
                  <a:schemeClr val="bg1"/>
                </a:solidFill>
                <a:latin typeface="Garamond" pitchFamily="18" charset="0"/>
              </a:rPr>
              <a:t>$400 Million</a:t>
            </a:r>
            <a:r>
              <a:rPr lang="en-US" sz="2400" dirty="0" smtClean="0">
                <a:solidFill>
                  <a:schemeClr val="bg1"/>
                </a:solidFill>
                <a:latin typeface="Garamond" pitchFamily="18" charset="0"/>
              </a:rPr>
              <a:t> in promotional gaming credits not taxed (and not included in the original Constitutional Amendment)</a:t>
            </a:r>
          </a:p>
          <a:p>
            <a:r>
              <a:rPr lang="en-US" sz="2400" b="1" dirty="0">
                <a:solidFill>
                  <a:schemeClr val="bg1"/>
                </a:solidFill>
                <a:latin typeface="Garamond" pitchFamily="18" charset="0"/>
              </a:rPr>
              <a:t>How long are we going to continue a constitutionally protected monopoly for individuals who have shorted Ohio tax payers hundreds of millions of tax dollars?</a:t>
            </a:r>
            <a:endParaRPr lang="en-US" sz="2400" dirty="0">
              <a:solidFill>
                <a:schemeClr val="bg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715275"/>
      </p:ext>
    </p:extLst>
  </p:cSld>
  <p:clrMapOvr>
    <a:masterClrMapping/>
  </p:clrMapOvr>
</p:sld>
</file>

<file path=ppt/theme/theme1.xml><?xml version="1.0" encoding="utf-8"?>
<a:theme xmlns:a="http://schemas.openxmlformats.org/drawingml/2006/main" name="1_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663</Words>
  <Application>Microsoft Office PowerPoint</Application>
  <PresentationFormat>On-screen Show (4:3)</PresentationFormat>
  <Paragraphs>110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1_Horizon</vt:lpstr>
      <vt:lpstr>2_Horizon</vt:lpstr>
      <vt:lpstr>3_Horizon</vt:lpstr>
      <vt:lpstr>4_Horizon</vt:lpstr>
      <vt:lpstr>5_Horizon</vt:lpstr>
      <vt:lpstr>6_Horizon</vt:lpstr>
      <vt:lpstr>7_Horizon</vt:lpstr>
      <vt:lpstr>Ohio: The State of Gaming</vt:lpstr>
      <vt:lpstr>PowerPoint Presentation</vt:lpstr>
      <vt:lpstr>Inflated Promises of Job Creation</vt:lpstr>
      <vt:lpstr>PowerPoint Presentation</vt:lpstr>
      <vt:lpstr>Why so off on Projections?</vt:lpstr>
      <vt:lpstr>“500 Million in Taxes a Year”</vt:lpstr>
      <vt:lpstr>Promotional Spend</vt:lpstr>
      <vt:lpstr>PowerPoint Presentation</vt:lpstr>
      <vt:lpstr>Bottom Line</vt:lpstr>
    </vt:vector>
  </TitlesOfParts>
  <Company>Ohio Senate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Ohio: The State of Gaming</dc:title>
  <dc:creator>Hawking, Andrew</dc:creator>
  <cp:lastModifiedBy>Hawking, Andrew</cp:lastModifiedBy>
  <cp:revision>14</cp:revision>
  <dcterms:created xsi:type="dcterms:W3CDTF">2016-09-07T20:46:08Z</dcterms:created>
  <dcterms:modified xsi:type="dcterms:W3CDTF">2016-09-08T14:32:30Z</dcterms:modified>
</cp:coreProperties>
</file>